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snapToObjects="1">
      <p:cViewPr varScale="1">
        <p:scale>
          <a:sx n="124" d="100"/>
          <a:sy n="124" d="100"/>
        </p:scale>
        <p:origin x="6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849434-E87D-514A-ABB1-EE9ABF698E43}" type="datetimeFigureOut">
              <a:rPr lang="en-US" smtClean="0"/>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343084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49434-E87D-514A-ABB1-EE9ABF698E43}" type="datetimeFigureOut">
              <a:rPr lang="en-US" smtClean="0"/>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180247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49434-E87D-514A-ABB1-EE9ABF698E43}" type="datetimeFigureOut">
              <a:rPr lang="en-US" smtClean="0"/>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34895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49434-E87D-514A-ABB1-EE9ABF698E43}" type="datetimeFigureOut">
              <a:rPr lang="en-US" smtClean="0"/>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378675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849434-E87D-514A-ABB1-EE9ABF698E43}" type="datetimeFigureOut">
              <a:rPr lang="en-US" smtClean="0"/>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447300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849434-E87D-514A-ABB1-EE9ABF698E43}" type="datetimeFigureOut">
              <a:rPr lang="en-US" smtClean="0"/>
              <a:t>4/26/20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153664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849434-E87D-514A-ABB1-EE9ABF698E43}" type="datetimeFigureOut">
              <a:rPr lang="en-US" smtClean="0"/>
              <a:t>4/26/20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1320303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849434-E87D-514A-ABB1-EE9ABF698E43}" type="datetimeFigureOut">
              <a:rPr lang="en-US" smtClean="0"/>
              <a:t>4/26/20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3414270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49434-E87D-514A-ABB1-EE9ABF698E43}" type="datetimeFigureOut">
              <a:rPr lang="en-US" smtClean="0"/>
              <a:t>4/26/20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247169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849434-E87D-514A-ABB1-EE9ABF698E43}" type="datetimeFigureOut">
              <a:rPr lang="en-US" smtClean="0"/>
              <a:t>4/26/20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181280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849434-E87D-514A-ABB1-EE9ABF698E43}" type="datetimeFigureOut">
              <a:rPr lang="en-US" smtClean="0"/>
              <a:t>4/26/20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AA12A-147F-5B4A-940C-A4282A213D37}" type="slidenum">
              <a:rPr lang="en-US" smtClean="0"/>
              <a:t>‹#›</a:t>
            </a:fld>
            <a:endParaRPr lang="en-US"/>
          </a:p>
        </p:txBody>
      </p:sp>
    </p:spTree>
    <p:extLst>
      <p:ext uri="{BB962C8B-B14F-4D97-AF65-F5344CB8AC3E}">
        <p14:creationId xmlns:p14="http://schemas.microsoft.com/office/powerpoint/2010/main" val="307856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49434-E87D-514A-ABB1-EE9ABF698E43}" type="datetimeFigureOut">
              <a:rPr lang="en-US" smtClean="0"/>
              <a:t>4/26/20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AA12A-147F-5B4A-940C-A4282A213D37}" type="slidenum">
              <a:rPr lang="en-US" smtClean="0"/>
              <a:t>‹#›</a:t>
            </a:fld>
            <a:endParaRPr lang="en-US"/>
          </a:p>
        </p:txBody>
      </p:sp>
    </p:spTree>
    <p:extLst>
      <p:ext uri="{BB962C8B-B14F-4D97-AF65-F5344CB8AC3E}">
        <p14:creationId xmlns:p14="http://schemas.microsoft.com/office/powerpoint/2010/main" val="1623178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0293D08-453D-124B-9AEE-B16C96F7F09E}"/>
              </a:ext>
            </a:extLst>
          </p:cNvPr>
          <p:cNvSpPr txBox="1"/>
          <p:nvPr/>
        </p:nvSpPr>
        <p:spPr>
          <a:xfrm rot="19828605">
            <a:off x="919844" y="1017231"/>
            <a:ext cx="5543505" cy="3477875"/>
          </a:xfrm>
          <a:prstGeom prst="rect">
            <a:avLst/>
          </a:prstGeom>
          <a:noFill/>
        </p:spPr>
        <p:txBody>
          <a:bodyPr wrap="none" rtlCol="0">
            <a:spAutoFit/>
          </a:bodyPr>
          <a:lstStyle/>
          <a:p>
            <a:r>
              <a:rPr lang="en-US" sz="4000" dirty="0">
                <a:latin typeface="Uber Move Light" panose="02010303030201060303" pitchFamily="2" charset="77"/>
                <a:cs typeface="Courier New" panose="02070309020205020404" pitchFamily="49" charset="0"/>
              </a:rPr>
              <a:t>When I am Weak</a:t>
            </a:r>
          </a:p>
          <a:p>
            <a:r>
              <a:rPr lang="zh-TW" altLang="en-US" sz="4000" dirty="0">
                <a:latin typeface="Lantinghei TC Extralight" panose="03000509000000000000" pitchFamily="66" charset="-120"/>
                <a:ea typeface="Lantinghei TC Extralight" panose="03000509000000000000" pitchFamily="66" charset="-120"/>
                <a:cs typeface="Courier New" panose="02070309020205020404" pitchFamily="49" charset="0"/>
              </a:rPr>
              <a:t>在我軟弱時</a:t>
            </a:r>
            <a:endParaRPr lang="en-US" altLang="zh-TW" sz="4000" dirty="0">
              <a:latin typeface="Lantinghei TC Extralight" panose="03000509000000000000" pitchFamily="66" charset="-120"/>
              <a:ea typeface="Lantinghei TC Extralight" panose="03000509000000000000" pitchFamily="66" charset="-120"/>
              <a:cs typeface="Courier New" panose="02070309020205020404" pitchFamily="49" charset="0"/>
            </a:endParaRPr>
          </a:p>
          <a:p>
            <a:endParaRPr lang="en-US" sz="3200" dirty="0">
              <a:latin typeface="Lantinghei TC Extralight" panose="03000509000000000000" pitchFamily="66" charset="-120"/>
              <a:ea typeface="Lantinghei TC Extralight" panose="03000509000000000000" pitchFamily="66" charset="-120"/>
              <a:cs typeface="Courier New" panose="02070309020205020404" pitchFamily="49" charset="0"/>
            </a:endParaRPr>
          </a:p>
          <a:p>
            <a:r>
              <a:rPr lang="en-US" sz="5400" b="1" dirty="0">
                <a:solidFill>
                  <a:schemeClr val="bg1"/>
                </a:solidFill>
                <a:effectLst>
                  <a:glow rad="127000">
                    <a:schemeClr val="tx1"/>
                  </a:glow>
                </a:effectLst>
                <a:latin typeface="Uber Move" panose="02010503030201060303" pitchFamily="2" charset="77"/>
                <a:cs typeface="Courier New" panose="02070309020205020404" pitchFamily="49" charset="0"/>
              </a:rPr>
              <a:t>Then I am Strong</a:t>
            </a:r>
          </a:p>
          <a:p>
            <a:r>
              <a:rPr lang="zh-TW" altLang="en-US" sz="5400" b="1" dirty="0">
                <a:solidFill>
                  <a:schemeClr val="bg1"/>
                </a:solidFill>
                <a:effectLst>
                  <a:glow rad="127000">
                    <a:schemeClr val="tx1"/>
                  </a:glow>
                </a:effectLst>
                <a:latin typeface="Lantinghei TC Heavy" panose="03000509000000000000" pitchFamily="66" charset="-120"/>
                <a:ea typeface="Lantinghei TC Heavy" panose="03000509000000000000" pitchFamily="66" charset="-120"/>
                <a:cs typeface="Courier New" panose="02070309020205020404" pitchFamily="49" charset="0"/>
              </a:rPr>
              <a:t>我就剛強了</a:t>
            </a:r>
            <a:endParaRPr lang="en-US" sz="5400" b="1" dirty="0">
              <a:solidFill>
                <a:schemeClr val="bg1"/>
              </a:solidFill>
              <a:effectLst>
                <a:glow rad="127000">
                  <a:schemeClr val="tx1"/>
                </a:glow>
              </a:effectLst>
              <a:latin typeface="Lantinghei TC Heavy" panose="03000509000000000000" pitchFamily="66" charset="-120"/>
              <a:ea typeface="Lantinghei TC Heavy" panose="03000509000000000000" pitchFamily="66" charset="-120"/>
              <a:cs typeface="Courier New" panose="02070309020205020404" pitchFamily="49" charset="0"/>
            </a:endParaRPr>
          </a:p>
        </p:txBody>
      </p:sp>
      <p:sp>
        <p:nvSpPr>
          <p:cNvPr id="11" name="TextBox 10">
            <a:extLst>
              <a:ext uri="{FF2B5EF4-FFF2-40B4-BE49-F238E27FC236}">
                <a16:creationId xmlns:a16="http://schemas.microsoft.com/office/drawing/2014/main" id="{A9B87907-2455-0F41-9AE8-24A1E68A79C5}"/>
              </a:ext>
            </a:extLst>
          </p:cNvPr>
          <p:cNvSpPr txBox="1"/>
          <p:nvPr/>
        </p:nvSpPr>
        <p:spPr>
          <a:xfrm rot="19800000">
            <a:off x="4015426" y="4663321"/>
            <a:ext cx="3674404" cy="400110"/>
          </a:xfrm>
          <a:prstGeom prst="rect">
            <a:avLst/>
          </a:prstGeom>
          <a:noFill/>
        </p:spPr>
        <p:txBody>
          <a:bodyPr wrap="none" rtlCol="0">
            <a:spAutoFit/>
          </a:bodyPr>
          <a:lstStyle/>
          <a:p>
            <a:r>
              <a:rPr lang="en-US" altLang="zh-TW" sz="2000" dirty="0">
                <a:latin typeface="Uber Move" panose="02010503030201060303" pitchFamily="2" charset="77"/>
              </a:rPr>
              <a:t>2</a:t>
            </a:r>
            <a:r>
              <a:rPr lang="zh-TW" altLang="en-US" sz="2000" dirty="0">
                <a:latin typeface="Uber Move" panose="02010503030201060303" pitchFamily="2" charset="77"/>
              </a:rPr>
              <a:t> </a:t>
            </a:r>
            <a:r>
              <a:rPr lang="en-US" altLang="zh-TW" sz="2000" dirty="0">
                <a:latin typeface="Uber Move" panose="02010503030201060303" pitchFamily="2" charset="77"/>
              </a:rPr>
              <a:t>Corinthian </a:t>
            </a:r>
            <a:r>
              <a:rPr lang="zh-TW" altLang="en-US" sz="2000" dirty="0">
                <a:latin typeface="Lantinghei TC Extralight" panose="03000509000000000000" pitchFamily="66" charset="-120"/>
                <a:ea typeface="Lantinghei TC Extralight" panose="03000509000000000000" pitchFamily="66" charset="-120"/>
              </a:rPr>
              <a:t>哥林多後書</a:t>
            </a:r>
            <a:r>
              <a:rPr lang="en-US" altLang="zh-TW" sz="2000" dirty="0">
                <a:latin typeface="Uber Move" panose="02010503030201060303" pitchFamily="2" charset="77"/>
              </a:rPr>
              <a:t> 12:7-10</a:t>
            </a:r>
            <a:endParaRPr lang="en-US" sz="2000" dirty="0">
              <a:latin typeface="Uber Move" panose="02010503030201060303" pitchFamily="2" charset="77"/>
            </a:endParaRPr>
          </a:p>
        </p:txBody>
      </p:sp>
      <p:sp>
        <p:nvSpPr>
          <p:cNvPr id="12" name="TextBox 11">
            <a:extLst>
              <a:ext uri="{FF2B5EF4-FFF2-40B4-BE49-F238E27FC236}">
                <a16:creationId xmlns:a16="http://schemas.microsoft.com/office/drawing/2014/main" id="{D3EACF89-EB08-354E-AE2E-A88147A9E319}"/>
              </a:ext>
            </a:extLst>
          </p:cNvPr>
          <p:cNvSpPr txBox="1"/>
          <p:nvPr/>
        </p:nvSpPr>
        <p:spPr>
          <a:xfrm rot="19815635">
            <a:off x="4635415" y="5183194"/>
            <a:ext cx="3417923" cy="400110"/>
          </a:xfrm>
          <a:prstGeom prst="rect">
            <a:avLst/>
          </a:prstGeom>
          <a:noFill/>
        </p:spPr>
        <p:txBody>
          <a:bodyPr wrap="none" rtlCol="0">
            <a:spAutoFit/>
          </a:bodyPr>
          <a:lstStyle/>
          <a:p>
            <a:r>
              <a:rPr lang="en-US" altLang="zh-TW" sz="2000" dirty="0">
                <a:latin typeface="Uber Move" panose="02010503030201060303" pitchFamily="2" charset="77"/>
              </a:rPr>
              <a:t>Pastor James Fan</a:t>
            </a:r>
            <a:r>
              <a:rPr lang="zh-TW" altLang="en-US" sz="2000" dirty="0">
                <a:latin typeface="Uber Move" panose="02010503030201060303" pitchFamily="2" charset="77"/>
              </a:rPr>
              <a:t> </a:t>
            </a:r>
            <a:r>
              <a:rPr lang="zh-TW" altLang="en-US" sz="2000" dirty="0">
                <a:latin typeface="Lantinghei TC Extralight" panose="03000509000000000000" pitchFamily="66" charset="-120"/>
                <a:ea typeface="Lantinghei TC Extralight" panose="03000509000000000000" pitchFamily="66" charset="-120"/>
              </a:rPr>
              <a:t>范存光長老</a:t>
            </a:r>
            <a:endParaRPr lang="en-US" sz="20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2491057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EE6D54-A852-0F4D-AE5F-FF3A213793E7}"/>
              </a:ext>
            </a:extLst>
          </p:cNvPr>
          <p:cNvSpPr/>
          <p:nvPr/>
        </p:nvSpPr>
        <p:spPr>
          <a:xfrm>
            <a:off x="973667" y="1656140"/>
            <a:ext cx="7196666" cy="2062103"/>
          </a:xfrm>
          <a:prstGeom prst="rect">
            <a:avLst/>
          </a:prstGeom>
        </p:spPr>
        <p:txBody>
          <a:bodyPr wrap="square">
            <a:spAutoFit/>
          </a:bodyPr>
          <a:lstStyle/>
          <a:p>
            <a:r>
              <a:rPr lang="en-US" altLang="zh-TW" sz="3200" dirty="0">
                <a:solidFill>
                  <a:srgbClr val="000000"/>
                </a:solidFill>
                <a:latin typeface="Uber Move" panose="02010503030201060303" pitchFamily="2" charset="77"/>
              </a:rPr>
              <a:t>5</a:t>
            </a:r>
            <a:r>
              <a:rPr lang="en-US" sz="3200" dirty="0">
                <a:solidFill>
                  <a:srgbClr val="000000"/>
                </a:solidFill>
                <a:latin typeface="Uber Move" panose="02010503030201060303" pitchFamily="2" charset="77"/>
              </a:rPr>
              <a:t>. When a Christian is </a:t>
            </a:r>
            <a:r>
              <a:rPr lang="en-US" sz="3200" b="1" dirty="0">
                <a:solidFill>
                  <a:srgbClr val="000000"/>
                </a:solidFill>
                <a:latin typeface="Uber Move" panose="02010503030201060303" pitchFamily="2" charset="77"/>
              </a:rPr>
              <a:t>weak</a:t>
            </a:r>
            <a:r>
              <a:rPr lang="en-US" sz="3200" dirty="0">
                <a:solidFill>
                  <a:srgbClr val="000000"/>
                </a:solidFill>
                <a:latin typeface="Uber Move" panose="02010503030201060303" pitchFamily="2" charset="77"/>
              </a:rPr>
              <a:t>, it is Christ and His strength, that makes him/her </a:t>
            </a:r>
            <a:r>
              <a:rPr lang="en-US" sz="3200" b="1" dirty="0">
                <a:solidFill>
                  <a:srgbClr val="000000"/>
                </a:solidFill>
                <a:latin typeface="Uber Move" panose="02010503030201060303" pitchFamily="2" charset="77"/>
              </a:rPr>
              <a:t>strong</a:t>
            </a:r>
            <a:r>
              <a:rPr lang="en-US" sz="3200" dirty="0">
                <a:solidFill>
                  <a:srgbClr val="000000"/>
                </a:solidFill>
                <a:latin typeface="Uber Move" panose="02010503030201060303" pitchFamily="2" charset="77"/>
              </a:rPr>
              <a:t>.</a:t>
            </a:r>
          </a:p>
          <a:p>
            <a:endParaRPr lang="en-US" sz="3200" dirty="0">
              <a:solidFill>
                <a:srgbClr val="000000"/>
              </a:solidFill>
              <a:latin typeface="Uber Move" panose="02010503030201060303" pitchFamily="2" charset="77"/>
            </a:endParaRPr>
          </a:p>
        </p:txBody>
      </p:sp>
      <p:sp>
        <p:nvSpPr>
          <p:cNvPr id="5" name="Rectangle 4">
            <a:extLst>
              <a:ext uri="{FF2B5EF4-FFF2-40B4-BE49-F238E27FC236}">
                <a16:creationId xmlns:a16="http://schemas.microsoft.com/office/drawing/2014/main" id="{1B20742E-8C6D-8A4F-961F-62461B3A6AF9}"/>
              </a:ext>
            </a:extLst>
          </p:cNvPr>
          <p:cNvSpPr/>
          <p:nvPr/>
        </p:nvSpPr>
        <p:spPr>
          <a:xfrm>
            <a:off x="973667" y="3852334"/>
            <a:ext cx="7196666" cy="1077218"/>
          </a:xfrm>
          <a:prstGeom prst="rect">
            <a:avLst/>
          </a:prstGeom>
        </p:spPr>
        <p:txBody>
          <a:bodyPr wrap="square">
            <a:spAutoFit/>
          </a:bodyPr>
          <a:lstStyle/>
          <a:p>
            <a:r>
              <a:rPr lang="en-US" altLang="zh-TW" sz="3200" dirty="0">
                <a:solidFill>
                  <a:srgbClr val="000000"/>
                </a:solidFill>
                <a:latin typeface="Lantinghei TC Extralight" panose="03000509000000000000" pitchFamily="66" charset="-120"/>
                <a:ea typeface="Lantinghei TC Extralight" panose="03000509000000000000" pitchFamily="66" charset="-120"/>
              </a:rPr>
              <a:t>5. </a:t>
            </a:r>
            <a:r>
              <a:rPr lang="zh-TW" altLang="en-US" sz="3200" dirty="0">
                <a:solidFill>
                  <a:srgbClr val="000000"/>
                </a:solidFill>
                <a:latin typeface="Lantinghei TC Extralight" panose="03000509000000000000" pitchFamily="66" charset="-120"/>
                <a:ea typeface="Lantinghei TC Extralight" panose="03000509000000000000" pitchFamily="66" charset="-120"/>
              </a:rPr>
              <a:t>當屬神的人</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軟弱</a:t>
            </a:r>
            <a:r>
              <a:rPr lang="zh-TW" altLang="en-US" sz="3200" dirty="0">
                <a:solidFill>
                  <a:srgbClr val="000000"/>
                </a:solidFill>
                <a:latin typeface="Lantinghei TC Extralight" panose="03000509000000000000" pitchFamily="66" charset="-120"/>
                <a:ea typeface="Lantinghei TC Extralight" panose="03000509000000000000" pitchFamily="66" charset="-120"/>
              </a:rPr>
              <a:t>時，是主耶穌和祂的力量使他</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剛強堅定</a:t>
            </a:r>
            <a:r>
              <a:rPr lang="zh-TW" altLang="en-US" sz="3200" dirty="0">
                <a:solidFill>
                  <a:srgbClr val="000000"/>
                </a:solidFill>
                <a:latin typeface="Lantinghei TC Extralight" panose="03000509000000000000" pitchFamily="66" charset="-120"/>
                <a:ea typeface="Lantinghei TC Extralight" panose="03000509000000000000" pitchFamily="66" charset="-120"/>
              </a:rPr>
              <a:t>的。</a:t>
            </a:r>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2075215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EE6D54-A852-0F4D-AE5F-FF3A213793E7}"/>
              </a:ext>
            </a:extLst>
          </p:cNvPr>
          <p:cNvSpPr/>
          <p:nvPr/>
        </p:nvSpPr>
        <p:spPr>
          <a:xfrm>
            <a:off x="414914" y="368211"/>
            <a:ext cx="8314172" cy="6986528"/>
          </a:xfrm>
          <a:prstGeom prst="rect">
            <a:avLst/>
          </a:prstGeom>
        </p:spPr>
        <p:txBody>
          <a:bodyPr wrap="square">
            <a:spAutoFit/>
          </a:bodyPr>
          <a:lstStyle/>
          <a:p>
            <a:pPr marL="514350" indent="-514350">
              <a:buFont typeface="+mj-lt"/>
              <a:buAutoNum type="arabicPeriod"/>
            </a:pPr>
            <a:r>
              <a:rPr lang="en-US" sz="2400" dirty="0">
                <a:solidFill>
                  <a:srgbClr val="000000"/>
                </a:solidFill>
                <a:latin typeface="Uber Move" panose="02010503030201060303" pitchFamily="2" charset="77"/>
              </a:rPr>
              <a:t>God shows His divine power in human weaknesses.</a:t>
            </a:r>
          </a:p>
          <a:p>
            <a:r>
              <a:rPr lang="en-US" altLang="zh-TW" sz="2400" dirty="0">
                <a:solidFill>
                  <a:srgbClr val="000000"/>
                </a:solidFill>
                <a:latin typeface="Lantinghei TC Extralight" panose="03000509000000000000" pitchFamily="66" charset="-120"/>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神在人的軟弱當中張顯祂的神能。</a:t>
            </a:r>
            <a:endParaRPr lang="en-US" sz="2400" dirty="0">
              <a:solidFill>
                <a:srgbClr val="000000"/>
              </a:solidFill>
              <a:latin typeface="Uber Move" panose="02010503030201060303" pitchFamily="2" charset="77"/>
            </a:endParaRPr>
          </a:p>
          <a:p>
            <a:pPr marL="514350" indent="-514350">
              <a:buFont typeface="+mj-lt"/>
              <a:buAutoNum type="arabicPeriod" startAt="2"/>
            </a:pPr>
            <a:r>
              <a:rPr lang="en-US" sz="2400" dirty="0">
                <a:solidFill>
                  <a:srgbClr val="000000"/>
                </a:solidFill>
                <a:latin typeface="Uber Move" panose="02010503030201060303" pitchFamily="2" charset="77"/>
              </a:rPr>
              <a:t>God may not remove my problem, but He always give me grace to overcome it.</a:t>
            </a:r>
          </a:p>
          <a:p>
            <a:r>
              <a:rPr lang="en-US" altLang="zh-TW" sz="2400" dirty="0">
                <a:solidFill>
                  <a:srgbClr val="000000"/>
                </a:solidFill>
                <a:latin typeface="Lantinghei TC Extralight" panose="03000509000000000000" pitchFamily="66" charset="-120"/>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神不一定會為我移除困難，但祂一定會賜恩典給我，使我</a:t>
            </a:r>
            <a:r>
              <a:rPr lang="en-US" altLang="zh-TW" sz="2400" dirty="0">
                <a:solidFill>
                  <a:srgbClr val="000000"/>
                </a:solidFill>
                <a:latin typeface="Lantinghei TC Extralight" panose="03000509000000000000" pitchFamily="66" charset="-120"/>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能克服困難。</a:t>
            </a:r>
            <a:endParaRPr lang="en-US" sz="2400" dirty="0">
              <a:solidFill>
                <a:srgbClr val="000000"/>
              </a:solidFill>
              <a:latin typeface="Uber Move" panose="02010503030201060303" pitchFamily="2" charset="77"/>
            </a:endParaRPr>
          </a:p>
          <a:p>
            <a:pPr marL="514350" indent="-514350">
              <a:buFont typeface="+mj-lt"/>
              <a:buAutoNum type="arabicPeriod" startAt="3"/>
            </a:pPr>
            <a:r>
              <a:rPr lang="en-US" sz="2400" dirty="0">
                <a:solidFill>
                  <a:srgbClr val="000000"/>
                </a:solidFill>
                <a:latin typeface="Uber Move" panose="02010503030201060303" pitchFamily="2" charset="77"/>
              </a:rPr>
              <a:t>God’s grace is sufficient.</a:t>
            </a:r>
          </a:p>
          <a:p>
            <a:r>
              <a:rPr lang="en-US" altLang="zh-TW" sz="2400" dirty="0">
                <a:solidFill>
                  <a:srgbClr val="000000"/>
                </a:solidFill>
                <a:latin typeface="Lantinghei TC Extralight" panose="03000509000000000000" pitchFamily="66" charset="-120"/>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神的恩典是夠用的。</a:t>
            </a:r>
            <a:endParaRPr lang="en-US" sz="2400" dirty="0">
              <a:solidFill>
                <a:srgbClr val="000000"/>
              </a:solidFill>
              <a:latin typeface="Uber Move" panose="02010503030201060303" pitchFamily="2" charset="77"/>
            </a:endParaRPr>
          </a:p>
          <a:p>
            <a:pPr marL="514350" indent="-514350">
              <a:buFont typeface="+mj-lt"/>
              <a:buAutoNum type="arabicPeriod" startAt="4"/>
            </a:pPr>
            <a:r>
              <a:rPr lang="en-US" sz="2400" dirty="0">
                <a:solidFill>
                  <a:srgbClr val="000000"/>
                </a:solidFill>
                <a:latin typeface="Uber Move" panose="02010503030201060303" pitchFamily="2" charset="77"/>
              </a:rPr>
              <a:t>When we come to the end of ourselves is when we begin to see the power of Christ.</a:t>
            </a:r>
          </a:p>
          <a:p>
            <a:r>
              <a:rPr lang="en-US" altLang="zh-TW" sz="2400" dirty="0">
                <a:solidFill>
                  <a:srgbClr val="000000"/>
                </a:solidFill>
                <a:latin typeface="Lantinghei TC Extralight" panose="03000509000000000000" pitchFamily="66" charset="-120"/>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當我們認清自己再也無能為力時，就是我們開始看見主基</a:t>
            </a:r>
            <a:r>
              <a:rPr lang="en-US" altLang="zh-TW" sz="2400" dirty="0">
                <a:solidFill>
                  <a:srgbClr val="000000"/>
                </a:solidFill>
                <a:latin typeface="Lantinghei TC Extralight" panose="03000509000000000000" pitchFamily="66" charset="-120"/>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督大能之時。</a:t>
            </a:r>
            <a:r>
              <a:rPr lang="en-US" sz="2400" dirty="0">
                <a:solidFill>
                  <a:srgbClr val="000000"/>
                </a:solidFill>
                <a:latin typeface="Uber Move" panose="02010503030201060303" pitchFamily="2" charset="77"/>
              </a:rPr>
              <a:t> </a:t>
            </a:r>
          </a:p>
          <a:p>
            <a:pPr marL="514350" indent="-514350">
              <a:buFont typeface="+mj-lt"/>
              <a:buAutoNum type="arabicPeriod" startAt="5"/>
            </a:pPr>
            <a:r>
              <a:rPr lang="en-US" sz="2400" dirty="0">
                <a:solidFill>
                  <a:srgbClr val="000000"/>
                </a:solidFill>
                <a:latin typeface="Uber Move" panose="02010503030201060303" pitchFamily="2" charset="77"/>
              </a:rPr>
              <a:t>When a Christian is weak, it is Christ and His strength, that makes him/her strong.</a:t>
            </a:r>
          </a:p>
          <a:p>
            <a:r>
              <a:rPr lang="en-US" altLang="zh-TW" sz="2400" dirty="0">
                <a:solidFill>
                  <a:srgbClr val="000000"/>
                </a:solidFill>
                <a:latin typeface="Uber Move" panose="02010503030201060303" pitchFamily="2" charset="77"/>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當屬神的人軟弱時，是主耶穌和祂的力量使他剛強堅定    </a:t>
            </a:r>
            <a:r>
              <a:rPr lang="en-US" altLang="zh-TW" sz="2400" dirty="0">
                <a:solidFill>
                  <a:srgbClr val="000000"/>
                </a:solidFill>
                <a:latin typeface="Lantinghei TC Extralight" panose="03000509000000000000" pitchFamily="66" charset="-120"/>
                <a:ea typeface="Lantinghei TC Extralight" panose="03000509000000000000" pitchFamily="66" charset="-120"/>
              </a:rPr>
              <a:t>	</a:t>
            </a:r>
            <a:r>
              <a:rPr lang="zh-TW" altLang="en-US" sz="2400" dirty="0">
                <a:solidFill>
                  <a:srgbClr val="000000"/>
                </a:solidFill>
                <a:latin typeface="Lantinghei TC Extralight" panose="03000509000000000000" pitchFamily="66" charset="-120"/>
                <a:ea typeface="Lantinghei TC Extralight" panose="03000509000000000000" pitchFamily="66" charset="-120"/>
              </a:rPr>
              <a:t>的。</a:t>
            </a:r>
            <a:endParaRPr lang="en-US" sz="3200" dirty="0">
              <a:latin typeface="Lantinghei TC Extralight" panose="03000509000000000000" pitchFamily="66" charset="-120"/>
              <a:ea typeface="Lantinghei TC Extralight" panose="03000509000000000000" pitchFamily="66" charset="-120"/>
            </a:endParaRPr>
          </a:p>
          <a:p>
            <a:endParaRPr lang="en-US" sz="3200" dirty="0">
              <a:solidFill>
                <a:srgbClr val="000000"/>
              </a:solidFill>
              <a:latin typeface="Uber Move" panose="02010503030201060303" pitchFamily="2" charset="77"/>
            </a:endParaRPr>
          </a:p>
          <a:p>
            <a:endParaRPr lang="en-US" sz="3200" dirty="0">
              <a:solidFill>
                <a:srgbClr val="000000"/>
              </a:solidFill>
              <a:latin typeface="Uber Move" panose="02010503030201060303" pitchFamily="2" charset="77"/>
            </a:endParaRPr>
          </a:p>
        </p:txBody>
      </p:sp>
    </p:spTree>
    <p:extLst>
      <p:ext uri="{BB962C8B-B14F-4D97-AF65-F5344CB8AC3E}">
        <p14:creationId xmlns:p14="http://schemas.microsoft.com/office/powerpoint/2010/main" val="2061640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EE6D54-A852-0F4D-AE5F-FF3A213793E7}"/>
              </a:ext>
            </a:extLst>
          </p:cNvPr>
          <p:cNvSpPr/>
          <p:nvPr/>
        </p:nvSpPr>
        <p:spPr>
          <a:xfrm>
            <a:off x="559940" y="969496"/>
            <a:ext cx="8024117" cy="1692771"/>
          </a:xfrm>
          <a:prstGeom prst="rect">
            <a:avLst/>
          </a:prstGeom>
        </p:spPr>
        <p:txBody>
          <a:bodyPr wrap="square">
            <a:spAutoFit/>
          </a:bodyPr>
          <a:lstStyle/>
          <a:p>
            <a:pPr marL="514350" indent="-514350">
              <a:buAutoNum type="arabicPeriod"/>
            </a:pPr>
            <a:r>
              <a:rPr lang="en-US" sz="2600" dirty="0">
                <a:solidFill>
                  <a:srgbClr val="000000"/>
                </a:solidFill>
                <a:latin typeface="Uber Move" panose="02010503030201060303" pitchFamily="2" charset="77"/>
              </a:rPr>
              <a:t>What is your biggest challenge in life now? What weighs your spirit down the most?</a:t>
            </a:r>
          </a:p>
          <a:p>
            <a:r>
              <a:rPr lang="zh-TW" altLang="en-US" sz="2600" dirty="0">
                <a:solidFill>
                  <a:srgbClr val="000000"/>
                </a:solidFill>
                <a:latin typeface="Lantinghei TC Extralight" panose="03000509000000000000" pitchFamily="66" charset="-120"/>
                <a:ea typeface="Lantinghei TC Extralight" panose="03000509000000000000" pitchFamily="66" charset="-120"/>
              </a:rPr>
              <a:t>你現在生活中所面對最大的壓力和挑戰是什麼？最壓抑你的是什麼？</a:t>
            </a:r>
            <a:endParaRPr lang="en-US" sz="2600" dirty="0">
              <a:solidFill>
                <a:srgbClr val="000000"/>
              </a:solidFill>
              <a:latin typeface="Lantinghei TC Extralight" panose="03000509000000000000" pitchFamily="66" charset="-120"/>
              <a:ea typeface="Lantinghei TC Extralight" panose="03000509000000000000" pitchFamily="66" charset="-120"/>
            </a:endParaRPr>
          </a:p>
        </p:txBody>
      </p:sp>
      <p:sp>
        <p:nvSpPr>
          <p:cNvPr id="2" name="TextBox 1">
            <a:extLst>
              <a:ext uri="{FF2B5EF4-FFF2-40B4-BE49-F238E27FC236}">
                <a16:creationId xmlns:a16="http://schemas.microsoft.com/office/drawing/2014/main" id="{0764BA91-C232-A146-A7C9-57E6F7BFB81F}"/>
              </a:ext>
            </a:extLst>
          </p:cNvPr>
          <p:cNvSpPr txBox="1"/>
          <p:nvPr/>
        </p:nvSpPr>
        <p:spPr>
          <a:xfrm>
            <a:off x="565079" y="308225"/>
            <a:ext cx="3549370" cy="646331"/>
          </a:xfrm>
          <a:prstGeom prst="rect">
            <a:avLst/>
          </a:prstGeom>
          <a:noFill/>
        </p:spPr>
        <p:txBody>
          <a:bodyPr wrap="none" rtlCol="0">
            <a:spAutoFit/>
          </a:bodyPr>
          <a:lstStyle/>
          <a:p>
            <a:r>
              <a:rPr lang="en-US" sz="3600" dirty="0">
                <a:latin typeface="Uber Move Medium" panose="02010503030201060303" pitchFamily="2" charset="77"/>
              </a:rPr>
              <a:t>Application </a:t>
            </a:r>
            <a:r>
              <a:rPr lang="zh-TW" altLang="en-US" sz="3600" b="1" dirty="0">
                <a:latin typeface="Lantinghei TC Demibold" panose="03000509000000000000" pitchFamily="66" charset="-120"/>
                <a:ea typeface="Lantinghei TC Demibold" panose="03000509000000000000" pitchFamily="66" charset="-120"/>
              </a:rPr>
              <a:t>應用</a:t>
            </a:r>
            <a:endParaRPr lang="en-US" sz="3600" b="1" dirty="0">
              <a:latin typeface="Lantinghei TC Demibold" panose="03000509000000000000" pitchFamily="66" charset="-120"/>
              <a:ea typeface="Lantinghei TC Demibold" panose="03000509000000000000" pitchFamily="66" charset="-120"/>
            </a:endParaRPr>
          </a:p>
        </p:txBody>
      </p:sp>
      <p:sp>
        <p:nvSpPr>
          <p:cNvPr id="6" name="Rectangle 5">
            <a:extLst>
              <a:ext uri="{FF2B5EF4-FFF2-40B4-BE49-F238E27FC236}">
                <a16:creationId xmlns:a16="http://schemas.microsoft.com/office/drawing/2014/main" id="{0E36278A-1698-1D47-A313-127F756D65B8}"/>
              </a:ext>
            </a:extLst>
          </p:cNvPr>
          <p:cNvSpPr/>
          <p:nvPr/>
        </p:nvSpPr>
        <p:spPr>
          <a:xfrm>
            <a:off x="559940" y="2662267"/>
            <a:ext cx="8024117" cy="2092881"/>
          </a:xfrm>
          <a:prstGeom prst="rect">
            <a:avLst/>
          </a:prstGeom>
        </p:spPr>
        <p:txBody>
          <a:bodyPr wrap="square">
            <a:spAutoFit/>
          </a:bodyPr>
          <a:lstStyle/>
          <a:p>
            <a:pPr marL="514350" indent="-514350">
              <a:buFont typeface="+mj-lt"/>
              <a:buAutoNum type="arabicPeriod" startAt="2"/>
            </a:pPr>
            <a:r>
              <a:rPr lang="en-US" sz="2600" dirty="0">
                <a:solidFill>
                  <a:srgbClr val="000000"/>
                </a:solidFill>
                <a:latin typeface="Uber Move" panose="02010503030201060303" pitchFamily="2" charset="77"/>
              </a:rPr>
              <a:t>Do you realize that the areas of weakness in you is exactly where God wants you to experience His grace and power?</a:t>
            </a:r>
          </a:p>
          <a:p>
            <a:r>
              <a:rPr lang="zh-TW" altLang="en-US" sz="2600" dirty="0">
                <a:solidFill>
                  <a:srgbClr val="000000"/>
                </a:solidFill>
                <a:latin typeface="Lantinghei TC Extralight" panose="03000509000000000000" pitchFamily="66" charset="-120"/>
                <a:ea typeface="Lantinghei TC Extralight" panose="03000509000000000000" pitchFamily="66" charset="-120"/>
              </a:rPr>
              <a:t>你有沒有發覺原來你軟弱的方面正是神要讓你經歷祂的恩典和大能的方面？</a:t>
            </a:r>
            <a:endParaRPr lang="en-US" sz="2600" dirty="0">
              <a:solidFill>
                <a:srgbClr val="000000"/>
              </a:solidFill>
              <a:latin typeface="Lantinghei TC Extralight" panose="03000509000000000000" pitchFamily="66" charset="-120"/>
              <a:ea typeface="Lantinghei TC Extralight" panose="03000509000000000000" pitchFamily="66" charset="-120"/>
            </a:endParaRPr>
          </a:p>
        </p:txBody>
      </p:sp>
      <p:sp>
        <p:nvSpPr>
          <p:cNvPr id="7" name="Rectangle 6">
            <a:extLst>
              <a:ext uri="{FF2B5EF4-FFF2-40B4-BE49-F238E27FC236}">
                <a16:creationId xmlns:a16="http://schemas.microsoft.com/office/drawing/2014/main" id="{A5D9328C-9B62-2044-9527-4EC9B496209A}"/>
              </a:ext>
            </a:extLst>
          </p:cNvPr>
          <p:cNvSpPr/>
          <p:nvPr/>
        </p:nvSpPr>
        <p:spPr>
          <a:xfrm>
            <a:off x="559940" y="4755148"/>
            <a:ext cx="8024117" cy="1692771"/>
          </a:xfrm>
          <a:prstGeom prst="rect">
            <a:avLst/>
          </a:prstGeom>
        </p:spPr>
        <p:txBody>
          <a:bodyPr wrap="square">
            <a:spAutoFit/>
          </a:bodyPr>
          <a:lstStyle/>
          <a:p>
            <a:r>
              <a:rPr lang="en-US" sz="2600" dirty="0">
                <a:solidFill>
                  <a:srgbClr val="000000"/>
                </a:solidFill>
                <a:latin typeface="Uber Move" panose="02010503030201060303" pitchFamily="2" charset="77"/>
              </a:rPr>
              <a:t>These are also the exact areas of your calling as an active, living, and growing Christian.</a:t>
            </a:r>
          </a:p>
          <a:p>
            <a:r>
              <a:rPr lang="zh-TW" altLang="en-US" sz="2600" dirty="0">
                <a:solidFill>
                  <a:srgbClr val="000000"/>
                </a:solidFill>
                <a:latin typeface="Lantinghei TC Extralight" panose="03000509000000000000" pitchFamily="66" charset="-120"/>
                <a:ea typeface="Lantinghei TC Extralight" panose="03000509000000000000" pitchFamily="66" charset="-120"/>
              </a:rPr>
              <a:t>這些方面正是神對你這位基督徒的呼招。要使你成為一個活潑，有精力，並不斷成長的人。 </a:t>
            </a:r>
            <a:endParaRPr lang="en-US" sz="2600" dirty="0">
              <a:solidFill>
                <a:srgbClr val="000000"/>
              </a:solidFill>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41547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673D06-0F20-7F46-A822-AE8226000B5E}"/>
              </a:ext>
            </a:extLst>
          </p:cNvPr>
          <p:cNvSpPr/>
          <p:nvPr/>
        </p:nvSpPr>
        <p:spPr>
          <a:xfrm>
            <a:off x="575733" y="590477"/>
            <a:ext cx="7594600" cy="3170099"/>
          </a:xfrm>
          <a:prstGeom prst="rect">
            <a:avLst/>
          </a:prstGeom>
        </p:spPr>
        <p:txBody>
          <a:bodyPr wrap="square">
            <a:spAutoFit/>
          </a:bodyPr>
          <a:lstStyle/>
          <a:p>
            <a:r>
              <a:rPr lang="en-US" sz="4000" b="1" dirty="0">
                <a:latin typeface="Uber Move" panose="02010503030201060303" pitchFamily="2" charset="77"/>
              </a:rPr>
              <a:t>2 Corinthians 12:7 </a:t>
            </a:r>
          </a:p>
          <a:p>
            <a:r>
              <a:rPr lang="en-US" sz="3200" dirty="0">
                <a:latin typeface="Uber Move" panose="02010503030201060303" pitchFamily="2" charset="77"/>
              </a:rPr>
              <a:t>So to keep me from becoming conceited because of the surpassing greatness of the revelations, a thorn was given me in the flesh, a messenger of Satan to harass me, to keep me from becoming conceited.</a:t>
            </a:r>
          </a:p>
        </p:txBody>
      </p:sp>
      <p:sp>
        <p:nvSpPr>
          <p:cNvPr id="5" name="Rectangle 4">
            <a:extLst>
              <a:ext uri="{FF2B5EF4-FFF2-40B4-BE49-F238E27FC236}">
                <a16:creationId xmlns:a16="http://schemas.microsoft.com/office/drawing/2014/main" id="{4EBBB2B8-FF99-7346-AA82-1072EB4098B9}"/>
              </a:ext>
            </a:extLst>
          </p:cNvPr>
          <p:cNvSpPr/>
          <p:nvPr/>
        </p:nvSpPr>
        <p:spPr>
          <a:xfrm>
            <a:off x="575733" y="3760576"/>
            <a:ext cx="7594600" cy="3170099"/>
          </a:xfrm>
          <a:prstGeom prst="rect">
            <a:avLst/>
          </a:prstGeom>
        </p:spPr>
        <p:txBody>
          <a:bodyPr wrap="square">
            <a:spAutoFit/>
          </a:bodyPr>
          <a:lstStyle/>
          <a:p>
            <a:r>
              <a:rPr lang="zh-TW" altLang="en-US" sz="4000" b="1" dirty="0">
                <a:solidFill>
                  <a:srgbClr val="000000"/>
                </a:solidFill>
                <a:latin typeface="Lantinghei TC Extralight" panose="03000509000000000000" pitchFamily="66" charset="-120"/>
                <a:ea typeface="Lantinghei TC Extralight" panose="03000509000000000000" pitchFamily="66" charset="-120"/>
              </a:rPr>
              <a:t>歌 林 多 後 書 </a:t>
            </a:r>
            <a:r>
              <a:rPr lang="en-US" altLang="zh-TW" sz="4000" b="1" dirty="0">
                <a:solidFill>
                  <a:srgbClr val="000000"/>
                </a:solidFill>
                <a:latin typeface="Lantinghei TC Extralight" panose="03000509000000000000" pitchFamily="66" charset="-120"/>
                <a:ea typeface="Lantinghei TC Extralight" panose="03000509000000000000" pitchFamily="66" charset="-120"/>
              </a:rPr>
              <a:t>12:7</a:t>
            </a:r>
          </a:p>
          <a:p>
            <a:r>
              <a:rPr lang="zh-TW" altLang="en-US" sz="3200" dirty="0">
                <a:solidFill>
                  <a:srgbClr val="000000"/>
                </a:solidFill>
                <a:latin typeface="Lantinghei TC Extralight" panose="03000509000000000000" pitchFamily="66" charset="-120"/>
                <a:ea typeface="Lantinghei TC Extralight" panose="03000509000000000000" pitchFamily="66" charset="-120"/>
              </a:rPr>
              <a:t>又 恐 怕 我 因 所 得 的 啟 示 甚 大 ， 就 過 於 自 高 ， 所 以 有 一 根 刺 加 在 我 肉 體 上 ， 就 是 撒 但 的 差 役 要 攻 擊 我 ， 免 得 我 過 於 自 高 。</a:t>
            </a:r>
          </a:p>
          <a:p>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294796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673D06-0F20-7F46-A822-AE8226000B5E}"/>
              </a:ext>
            </a:extLst>
          </p:cNvPr>
          <p:cNvSpPr/>
          <p:nvPr/>
        </p:nvSpPr>
        <p:spPr>
          <a:xfrm>
            <a:off x="575733" y="1289120"/>
            <a:ext cx="7594600" cy="1692771"/>
          </a:xfrm>
          <a:prstGeom prst="rect">
            <a:avLst/>
          </a:prstGeom>
        </p:spPr>
        <p:txBody>
          <a:bodyPr wrap="square">
            <a:spAutoFit/>
          </a:bodyPr>
          <a:lstStyle/>
          <a:p>
            <a:r>
              <a:rPr lang="en-US" sz="4000" b="1" dirty="0">
                <a:latin typeface="Uber Move" panose="02010503030201060303" pitchFamily="2" charset="77"/>
              </a:rPr>
              <a:t>2 Corinthians 12:</a:t>
            </a:r>
            <a:r>
              <a:rPr lang="en-US" altLang="zh-TW" sz="4000" b="1" dirty="0">
                <a:latin typeface="Uber Move" panose="02010503030201060303" pitchFamily="2" charset="77"/>
              </a:rPr>
              <a:t>8</a:t>
            </a:r>
            <a:r>
              <a:rPr lang="en-US" sz="4000" b="1" dirty="0">
                <a:latin typeface="Uber Move" panose="02010503030201060303" pitchFamily="2" charset="77"/>
              </a:rPr>
              <a:t> </a:t>
            </a:r>
          </a:p>
          <a:p>
            <a:r>
              <a:rPr lang="en-US" sz="3200" dirty="0">
                <a:latin typeface="Uber Move" panose="02010503030201060303" pitchFamily="2" charset="77"/>
              </a:rPr>
              <a:t>Three times I pleaded with the Lord about this, that it should leave me.</a:t>
            </a:r>
          </a:p>
        </p:txBody>
      </p:sp>
      <p:sp>
        <p:nvSpPr>
          <p:cNvPr id="5" name="Rectangle 4">
            <a:extLst>
              <a:ext uri="{FF2B5EF4-FFF2-40B4-BE49-F238E27FC236}">
                <a16:creationId xmlns:a16="http://schemas.microsoft.com/office/drawing/2014/main" id="{4EBBB2B8-FF99-7346-AA82-1072EB4098B9}"/>
              </a:ext>
            </a:extLst>
          </p:cNvPr>
          <p:cNvSpPr/>
          <p:nvPr/>
        </p:nvSpPr>
        <p:spPr>
          <a:xfrm>
            <a:off x="575733" y="3760576"/>
            <a:ext cx="7594600" cy="2185214"/>
          </a:xfrm>
          <a:prstGeom prst="rect">
            <a:avLst/>
          </a:prstGeom>
        </p:spPr>
        <p:txBody>
          <a:bodyPr wrap="square">
            <a:spAutoFit/>
          </a:bodyPr>
          <a:lstStyle/>
          <a:p>
            <a:r>
              <a:rPr lang="zh-TW" altLang="en-US" sz="4000" b="1" dirty="0">
                <a:solidFill>
                  <a:srgbClr val="000000"/>
                </a:solidFill>
                <a:latin typeface="Lantinghei TC Extralight" panose="03000509000000000000" pitchFamily="66" charset="-120"/>
                <a:ea typeface="Lantinghei TC Extralight" panose="03000509000000000000" pitchFamily="66" charset="-120"/>
              </a:rPr>
              <a:t>歌 林 多 後 書 </a:t>
            </a:r>
            <a:r>
              <a:rPr lang="en-US" altLang="zh-TW" sz="4000" b="1" dirty="0">
                <a:solidFill>
                  <a:srgbClr val="000000"/>
                </a:solidFill>
                <a:latin typeface="Lantinghei TC Extralight" panose="03000509000000000000" pitchFamily="66" charset="-120"/>
                <a:ea typeface="Lantinghei TC Extralight" panose="03000509000000000000" pitchFamily="66" charset="-120"/>
              </a:rPr>
              <a:t>12:8</a:t>
            </a:r>
          </a:p>
          <a:p>
            <a:r>
              <a:rPr lang="zh-TW" altLang="en-US" sz="3200" dirty="0">
                <a:solidFill>
                  <a:srgbClr val="000000"/>
                </a:solidFill>
                <a:latin typeface="Lantinghei TC Extralight" panose="03000509000000000000" pitchFamily="66" charset="-120"/>
                <a:ea typeface="Lantinghei TC Extralight" panose="03000509000000000000" pitchFamily="66" charset="-120"/>
              </a:rPr>
              <a:t>為 這 事 ， 我 三 次 求 過 主 ， 叫 這 刺 離 開 我 。</a:t>
            </a:r>
          </a:p>
          <a:p>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427096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673D06-0F20-7F46-A822-AE8226000B5E}"/>
              </a:ext>
            </a:extLst>
          </p:cNvPr>
          <p:cNvSpPr/>
          <p:nvPr/>
        </p:nvSpPr>
        <p:spPr>
          <a:xfrm>
            <a:off x="575733" y="590477"/>
            <a:ext cx="7594600" cy="3170099"/>
          </a:xfrm>
          <a:prstGeom prst="rect">
            <a:avLst/>
          </a:prstGeom>
        </p:spPr>
        <p:txBody>
          <a:bodyPr wrap="square">
            <a:spAutoFit/>
          </a:bodyPr>
          <a:lstStyle/>
          <a:p>
            <a:r>
              <a:rPr lang="en-US" sz="4000" b="1" dirty="0">
                <a:latin typeface="Uber Move" panose="02010503030201060303" pitchFamily="2" charset="77"/>
              </a:rPr>
              <a:t>2 Corinthians 12:</a:t>
            </a:r>
            <a:r>
              <a:rPr lang="en-US" altLang="zh-TW" sz="4000" b="1" dirty="0">
                <a:latin typeface="Uber Move" panose="02010503030201060303" pitchFamily="2" charset="77"/>
              </a:rPr>
              <a:t>9</a:t>
            </a:r>
            <a:r>
              <a:rPr lang="en-US" sz="4000" b="1" dirty="0">
                <a:latin typeface="Uber Move" panose="02010503030201060303" pitchFamily="2" charset="77"/>
              </a:rPr>
              <a:t> </a:t>
            </a:r>
          </a:p>
          <a:p>
            <a:r>
              <a:rPr lang="en-US" sz="3200" dirty="0">
                <a:latin typeface="Uber Move" panose="02010503030201060303" pitchFamily="2" charset="77"/>
              </a:rPr>
              <a:t>But he said to me, “My grace is sufficient for you, for my power is made perfect in weakness.” Therefore I will boast all the more gladly of my weaknesses, so that the power of Christ may rest upon me. </a:t>
            </a:r>
          </a:p>
        </p:txBody>
      </p:sp>
      <p:sp>
        <p:nvSpPr>
          <p:cNvPr id="5" name="Rectangle 4">
            <a:extLst>
              <a:ext uri="{FF2B5EF4-FFF2-40B4-BE49-F238E27FC236}">
                <a16:creationId xmlns:a16="http://schemas.microsoft.com/office/drawing/2014/main" id="{4EBBB2B8-FF99-7346-AA82-1072EB4098B9}"/>
              </a:ext>
            </a:extLst>
          </p:cNvPr>
          <p:cNvSpPr/>
          <p:nvPr/>
        </p:nvSpPr>
        <p:spPr>
          <a:xfrm>
            <a:off x="575733" y="3760576"/>
            <a:ext cx="7594600" cy="2677656"/>
          </a:xfrm>
          <a:prstGeom prst="rect">
            <a:avLst/>
          </a:prstGeom>
        </p:spPr>
        <p:txBody>
          <a:bodyPr wrap="square">
            <a:spAutoFit/>
          </a:bodyPr>
          <a:lstStyle/>
          <a:p>
            <a:r>
              <a:rPr lang="zh-TW" altLang="en-US" sz="4000" b="1" dirty="0">
                <a:solidFill>
                  <a:srgbClr val="000000"/>
                </a:solidFill>
                <a:latin typeface="Lantinghei TC Extralight" panose="03000509000000000000" pitchFamily="66" charset="-120"/>
                <a:ea typeface="Lantinghei TC Extralight" panose="03000509000000000000" pitchFamily="66" charset="-120"/>
              </a:rPr>
              <a:t>歌 林 多 後 書 </a:t>
            </a:r>
            <a:r>
              <a:rPr lang="en-US" altLang="zh-TW" sz="4000" b="1" dirty="0">
                <a:solidFill>
                  <a:srgbClr val="000000"/>
                </a:solidFill>
                <a:latin typeface="Lantinghei TC Extralight" panose="03000509000000000000" pitchFamily="66" charset="-120"/>
                <a:ea typeface="Lantinghei TC Extralight" panose="03000509000000000000" pitchFamily="66" charset="-120"/>
              </a:rPr>
              <a:t>12:9</a:t>
            </a:r>
          </a:p>
          <a:p>
            <a:r>
              <a:rPr lang="zh-TW" altLang="en-US" sz="3200" dirty="0">
                <a:solidFill>
                  <a:srgbClr val="000000"/>
                </a:solidFill>
                <a:latin typeface="Lantinghei TC Extralight" panose="03000509000000000000" pitchFamily="66" charset="-120"/>
                <a:ea typeface="Lantinghei TC Extralight" panose="03000509000000000000" pitchFamily="66" charset="-120"/>
              </a:rPr>
              <a:t>他 對 我 說 ： 我 的 恩 典 夠 你 用 的 ， 因 為 我 的 能 力 是 在 人 的 軟 弱 上 顯 得 完 全 。 所 以 ， 我 更 喜 歡 誇 自 己 的 軟 弱 ， 好 叫 基 督 的 能 力 覆 庇 我 。</a:t>
            </a:r>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2603504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673D06-0F20-7F46-A822-AE8226000B5E}"/>
              </a:ext>
            </a:extLst>
          </p:cNvPr>
          <p:cNvSpPr/>
          <p:nvPr/>
        </p:nvSpPr>
        <p:spPr>
          <a:xfrm>
            <a:off x="575733" y="590477"/>
            <a:ext cx="7594600" cy="2677656"/>
          </a:xfrm>
          <a:prstGeom prst="rect">
            <a:avLst/>
          </a:prstGeom>
        </p:spPr>
        <p:txBody>
          <a:bodyPr wrap="square">
            <a:spAutoFit/>
          </a:bodyPr>
          <a:lstStyle/>
          <a:p>
            <a:r>
              <a:rPr lang="en-US" sz="4000" b="1" dirty="0">
                <a:latin typeface="Uber Move" panose="02010503030201060303" pitchFamily="2" charset="77"/>
              </a:rPr>
              <a:t>2 Corinthians 12:</a:t>
            </a:r>
            <a:r>
              <a:rPr lang="en-US" altLang="zh-TW" sz="4000" b="1" dirty="0">
                <a:latin typeface="Uber Move" panose="02010503030201060303" pitchFamily="2" charset="77"/>
              </a:rPr>
              <a:t>10</a:t>
            </a:r>
            <a:r>
              <a:rPr lang="en-US" sz="4000" b="1" dirty="0">
                <a:latin typeface="Uber Move" panose="02010503030201060303" pitchFamily="2" charset="77"/>
              </a:rPr>
              <a:t> </a:t>
            </a:r>
          </a:p>
          <a:p>
            <a:r>
              <a:rPr lang="en-US" sz="3200" dirty="0">
                <a:latin typeface="Uber Move" panose="02010503030201060303" pitchFamily="2" charset="77"/>
              </a:rPr>
              <a:t>For the sake of Christ, then, I am content with weaknesses, insults, hardships, persecutions, and calamities. For when I am weak, then I am strong.</a:t>
            </a:r>
          </a:p>
        </p:txBody>
      </p:sp>
      <p:sp>
        <p:nvSpPr>
          <p:cNvPr id="5" name="Rectangle 4">
            <a:extLst>
              <a:ext uri="{FF2B5EF4-FFF2-40B4-BE49-F238E27FC236}">
                <a16:creationId xmlns:a16="http://schemas.microsoft.com/office/drawing/2014/main" id="{4EBBB2B8-FF99-7346-AA82-1072EB4098B9}"/>
              </a:ext>
            </a:extLst>
          </p:cNvPr>
          <p:cNvSpPr/>
          <p:nvPr/>
        </p:nvSpPr>
        <p:spPr>
          <a:xfrm>
            <a:off x="575733" y="3760576"/>
            <a:ext cx="7594600" cy="2677656"/>
          </a:xfrm>
          <a:prstGeom prst="rect">
            <a:avLst/>
          </a:prstGeom>
        </p:spPr>
        <p:txBody>
          <a:bodyPr wrap="square">
            <a:spAutoFit/>
          </a:bodyPr>
          <a:lstStyle/>
          <a:p>
            <a:r>
              <a:rPr lang="zh-TW" altLang="en-US" sz="4000" b="1" dirty="0">
                <a:solidFill>
                  <a:srgbClr val="000000"/>
                </a:solidFill>
                <a:latin typeface="Lantinghei TC Extralight" panose="03000509000000000000" pitchFamily="66" charset="-120"/>
                <a:ea typeface="Lantinghei TC Extralight" panose="03000509000000000000" pitchFamily="66" charset="-120"/>
              </a:rPr>
              <a:t>歌 林 多 後 書 </a:t>
            </a:r>
            <a:r>
              <a:rPr lang="en-US" altLang="zh-TW" sz="4000" b="1" dirty="0">
                <a:solidFill>
                  <a:srgbClr val="000000"/>
                </a:solidFill>
                <a:latin typeface="Lantinghei TC Extralight" panose="03000509000000000000" pitchFamily="66" charset="-120"/>
                <a:ea typeface="Lantinghei TC Extralight" panose="03000509000000000000" pitchFamily="66" charset="-120"/>
              </a:rPr>
              <a:t>12:10</a:t>
            </a:r>
          </a:p>
          <a:p>
            <a:r>
              <a:rPr lang="zh-TW" altLang="en-US" sz="3200" dirty="0">
                <a:solidFill>
                  <a:srgbClr val="000000"/>
                </a:solidFill>
                <a:latin typeface="Lantinghei TC Extralight" panose="03000509000000000000" pitchFamily="66" charset="-120"/>
                <a:ea typeface="Lantinghei TC Extralight" panose="03000509000000000000" pitchFamily="66" charset="-120"/>
              </a:rPr>
              <a:t>我 為 基 督 的 緣 故 ， 就 以 軟 弱 、 凌 辱 、 急 難 、 逼 迫 、 困 苦 為 可 喜 樂 的 ； 因 我 甚 麼 時 候 軟 弱 ， 甚 麼 時 候 就 剛 強 了 。</a:t>
            </a:r>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129023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EE6D54-A852-0F4D-AE5F-FF3A213793E7}"/>
              </a:ext>
            </a:extLst>
          </p:cNvPr>
          <p:cNvSpPr/>
          <p:nvPr/>
        </p:nvSpPr>
        <p:spPr>
          <a:xfrm>
            <a:off x="973667" y="1656140"/>
            <a:ext cx="7196666" cy="1077218"/>
          </a:xfrm>
          <a:prstGeom prst="rect">
            <a:avLst/>
          </a:prstGeom>
        </p:spPr>
        <p:txBody>
          <a:bodyPr wrap="square">
            <a:spAutoFit/>
          </a:bodyPr>
          <a:lstStyle/>
          <a:p>
            <a:r>
              <a:rPr lang="en-US" sz="3200" dirty="0">
                <a:solidFill>
                  <a:srgbClr val="000000"/>
                </a:solidFill>
                <a:latin typeface="Uber Move" panose="02010503030201060303" pitchFamily="2" charset="77"/>
              </a:rPr>
              <a:t>1. God shows His divine </a:t>
            </a:r>
            <a:r>
              <a:rPr lang="en-US" sz="3200" b="1" dirty="0">
                <a:solidFill>
                  <a:srgbClr val="000000"/>
                </a:solidFill>
                <a:latin typeface="Uber Move" panose="02010503030201060303" pitchFamily="2" charset="77"/>
              </a:rPr>
              <a:t>power</a:t>
            </a:r>
            <a:r>
              <a:rPr lang="en-US" sz="3200" dirty="0">
                <a:solidFill>
                  <a:srgbClr val="000000"/>
                </a:solidFill>
                <a:latin typeface="Uber Move" panose="02010503030201060303" pitchFamily="2" charset="77"/>
              </a:rPr>
              <a:t> in human </a:t>
            </a:r>
            <a:r>
              <a:rPr lang="en-US" sz="3200" b="1" dirty="0">
                <a:solidFill>
                  <a:srgbClr val="000000"/>
                </a:solidFill>
                <a:latin typeface="Uber Move" panose="02010503030201060303" pitchFamily="2" charset="77"/>
              </a:rPr>
              <a:t>weaknesses</a:t>
            </a:r>
            <a:r>
              <a:rPr lang="en-US" sz="3200" dirty="0">
                <a:solidFill>
                  <a:srgbClr val="000000"/>
                </a:solidFill>
                <a:latin typeface="Uber Move" panose="02010503030201060303" pitchFamily="2" charset="77"/>
              </a:rPr>
              <a:t>.</a:t>
            </a:r>
          </a:p>
        </p:txBody>
      </p:sp>
      <p:sp>
        <p:nvSpPr>
          <p:cNvPr id="5" name="Rectangle 4">
            <a:extLst>
              <a:ext uri="{FF2B5EF4-FFF2-40B4-BE49-F238E27FC236}">
                <a16:creationId xmlns:a16="http://schemas.microsoft.com/office/drawing/2014/main" id="{1B20742E-8C6D-8A4F-961F-62461B3A6AF9}"/>
              </a:ext>
            </a:extLst>
          </p:cNvPr>
          <p:cNvSpPr/>
          <p:nvPr/>
        </p:nvSpPr>
        <p:spPr>
          <a:xfrm>
            <a:off x="973667" y="3852334"/>
            <a:ext cx="7196666" cy="584775"/>
          </a:xfrm>
          <a:prstGeom prst="rect">
            <a:avLst/>
          </a:prstGeom>
        </p:spPr>
        <p:txBody>
          <a:bodyPr wrap="square">
            <a:spAutoFit/>
          </a:bodyPr>
          <a:lstStyle/>
          <a:p>
            <a:r>
              <a:rPr lang="en-US" altLang="zh-TW" sz="3200" dirty="0">
                <a:solidFill>
                  <a:srgbClr val="000000"/>
                </a:solidFill>
                <a:latin typeface="Lantinghei TC Extralight" panose="03000509000000000000" pitchFamily="66" charset="-120"/>
                <a:ea typeface="Lantinghei TC Extralight" panose="03000509000000000000" pitchFamily="66" charset="-120"/>
              </a:rPr>
              <a:t>1. </a:t>
            </a:r>
            <a:r>
              <a:rPr lang="zh-TW" altLang="en-US" sz="3200" dirty="0">
                <a:solidFill>
                  <a:srgbClr val="000000"/>
                </a:solidFill>
                <a:latin typeface="Lantinghei TC Extralight" panose="03000509000000000000" pitchFamily="66" charset="-120"/>
                <a:ea typeface="Lantinghei TC Extralight" panose="03000509000000000000" pitchFamily="66" charset="-120"/>
              </a:rPr>
              <a:t>神在人的</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軟弱</a:t>
            </a:r>
            <a:r>
              <a:rPr lang="zh-TW" altLang="en-US" sz="3200" dirty="0">
                <a:solidFill>
                  <a:srgbClr val="000000"/>
                </a:solidFill>
                <a:latin typeface="Lantinghei TC Extralight" panose="03000509000000000000" pitchFamily="66" charset="-120"/>
                <a:ea typeface="Lantinghei TC Extralight" panose="03000509000000000000" pitchFamily="66" charset="-120"/>
              </a:rPr>
              <a:t>當中張顯祂的</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神能</a:t>
            </a:r>
            <a:r>
              <a:rPr lang="zh-TW" altLang="en-US" sz="3200" dirty="0">
                <a:solidFill>
                  <a:srgbClr val="000000"/>
                </a:solidFill>
                <a:latin typeface="Lantinghei TC Extralight" panose="03000509000000000000" pitchFamily="66" charset="-120"/>
                <a:ea typeface="Lantinghei TC Extralight" panose="03000509000000000000" pitchFamily="66" charset="-120"/>
              </a:rPr>
              <a:t>。</a:t>
            </a:r>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2909191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EE6D54-A852-0F4D-AE5F-FF3A213793E7}"/>
              </a:ext>
            </a:extLst>
          </p:cNvPr>
          <p:cNvSpPr/>
          <p:nvPr/>
        </p:nvSpPr>
        <p:spPr>
          <a:xfrm>
            <a:off x="973667" y="1656140"/>
            <a:ext cx="7196666" cy="1569660"/>
          </a:xfrm>
          <a:prstGeom prst="rect">
            <a:avLst/>
          </a:prstGeom>
        </p:spPr>
        <p:txBody>
          <a:bodyPr wrap="square">
            <a:spAutoFit/>
          </a:bodyPr>
          <a:lstStyle/>
          <a:p>
            <a:r>
              <a:rPr lang="en-US" altLang="zh-TW" sz="3200" dirty="0">
                <a:solidFill>
                  <a:srgbClr val="000000"/>
                </a:solidFill>
                <a:latin typeface="Uber Move" panose="02010503030201060303" pitchFamily="2" charset="77"/>
              </a:rPr>
              <a:t>2</a:t>
            </a:r>
            <a:r>
              <a:rPr lang="en-US" sz="3200" dirty="0">
                <a:solidFill>
                  <a:srgbClr val="000000"/>
                </a:solidFill>
                <a:latin typeface="Uber Move" panose="02010503030201060303" pitchFamily="2" charset="77"/>
              </a:rPr>
              <a:t>. God </a:t>
            </a:r>
            <a:r>
              <a:rPr lang="en-US" sz="3200" b="1" dirty="0">
                <a:solidFill>
                  <a:srgbClr val="000000"/>
                </a:solidFill>
                <a:latin typeface="Uber Move" panose="02010503030201060303" pitchFamily="2" charset="77"/>
              </a:rPr>
              <a:t>may not remove </a:t>
            </a:r>
            <a:r>
              <a:rPr lang="en-US" sz="3200" dirty="0">
                <a:solidFill>
                  <a:srgbClr val="000000"/>
                </a:solidFill>
                <a:latin typeface="Uber Move" panose="02010503030201060303" pitchFamily="2" charset="77"/>
              </a:rPr>
              <a:t>my problem, but He </a:t>
            </a:r>
            <a:r>
              <a:rPr lang="en-US" sz="3200" b="1" dirty="0">
                <a:solidFill>
                  <a:srgbClr val="000000"/>
                </a:solidFill>
                <a:latin typeface="Uber Move" panose="02010503030201060303" pitchFamily="2" charset="77"/>
              </a:rPr>
              <a:t>always</a:t>
            </a:r>
            <a:r>
              <a:rPr lang="en-US" sz="3200" dirty="0">
                <a:solidFill>
                  <a:srgbClr val="000000"/>
                </a:solidFill>
                <a:latin typeface="Uber Move" panose="02010503030201060303" pitchFamily="2" charset="77"/>
              </a:rPr>
              <a:t> give me grace to </a:t>
            </a:r>
            <a:r>
              <a:rPr lang="en-US" sz="3200" b="1" dirty="0">
                <a:solidFill>
                  <a:srgbClr val="000000"/>
                </a:solidFill>
                <a:latin typeface="Uber Move" panose="02010503030201060303" pitchFamily="2" charset="77"/>
              </a:rPr>
              <a:t>overcome</a:t>
            </a:r>
            <a:r>
              <a:rPr lang="en-US" sz="3200" dirty="0">
                <a:solidFill>
                  <a:srgbClr val="000000"/>
                </a:solidFill>
                <a:latin typeface="Uber Move" panose="02010503030201060303" pitchFamily="2" charset="77"/>
              </a:rPr>
              <a:t> it.</a:t>
            </a:r>
          </a:p>
        </p:txBody>
      </p:sp>
      <p:sp>
        <p:nvSpPr>
          <p:cNvPr id="5" name="Rectangle 4">
            <a:extLst>
              <a:ext uri="{FF2B5EF4-FFF2-40B4-BE49-F238E27FC236}">
                <a16:creationId xmlns:a16="http://schemas.microsoft.com/office/drawing/2014/main" id="{1B20742E-8C6D-8A4F-961F-62461B3A6AF9}"/>
              </a:ext>
            </a:extLst>
          </p:cNvPr>
          <p:cNvSpPr/>
          <p:nvPr/>
        </p:nvSpPr>
        <p:spPr>
          <a:xfrm>
            <a:off x="973667" y="3852334"/>
            <a:ext cx="7196666" cy="1077218"/>
          </a:xfrm>
          <a:prstGeom prst="rect">
            <a:avLst/>
          </a:prstGeom>
        </p:spPr>
        <p:txBody>
          <a:bodyPr wrap="square">
            <a:spAutoFit/>
          </a:bodyPr>
          <a:lstStyle/>
          <a:p>
            <a:r>
              <a:rPr lang="en-US" altLang="zh-TW" sz="3200" dirty="0">
                <a:solidFill>
                  <a:srgbClr val="000000"/>
                </a:solidFill>
                <a:latin typeface="Lantinghei TC Extralight" panose="03000509000000000000" pitchFamily="66" charset="-120"/>
                <a:ea typeface="Lantinghei TC Extralight" panose="03000509000000000000" pitchFamily="66" charset="-120"/>
              </a:rPr>
              <a:t>2. </a:t>
            </a:r>
            <a:r>
              <a:rPr lang="zh-TW" altLang="en-US" sz="3200" dirty="0">
                <a:solidFill>
                  <a:srgbClr val="000000"/>
                </a:solidFill>
                <a:latin typeface="Lantinghei TC Extralight" panose="03000509000000000000" pitchFamily="66" charset="-120"/>
                <a:ea typeface="Lantinghei TC Extralight" panose="03000509000000000000" pitchFamily="66" charset="-120"/>
              </a:rPr>
              <a:t>神</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不一定會</a:t>
            </a:r>
            <a:r>
              <a:rPr lang="zh-TW" altLang="en-US" sz="3200" dirty="0">
                <a:solidFill>
                  <a:srgbClr val="000000"/>
                </a:solidFill>
                <a:latin typeface="Lantinghei TC Extralight" panose="03000509000000000000" pitchFamily="66" charset="-120"/>
                <a:ea typeface="Lantinghei TC Extralight" panose="03000509000000000000" pitchFamily="66" charset="-120"/>
              </a:rPr>
              <a:t>為我</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移除</a:t>
            </a:r>
            <a:r>
              <a:rPr lang="zh-TW" altLang="en-US" sz="3200" dirty="0">
                <a:solidFill>
                  <a:srgbClr val="000000"/>
                </a:solidFill>
                <a:latin typeface="Lantinghei TC Extralight" panose="03000509000000000000" pitchFamily="66" charset="-120"/>
                <a:ea typeface="Lantinghei TC Extralight" panose="03000509000000000000" pitchFamily="66" charset="-120"/>
              </a:rPr>
              <a:t>困難，但祂</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一定</a:t>
            </a:r>
            <a:r>
              <a:rPr lang="zh-TW" altLang="en-US" sz="3200" dirty="0">
                <a:solidFill>
                  <a:srgbClr val="000000"/>
                </a:solidFill>
                <a:latin typeface="Lantinghei TC Extralight" panose="03000509000000000000" pitchFamily="66" charset="-120"/>
                <a:ea typeface="Lantinghei TC Extralight" panose="03000509000000000000" pitchFamily="66" charset="-120"/>
              </a:rPr>
              <a:t>會賜恩典給我，使我能</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克服</a:t>
            </a:r>
            <a:r>
              <a:rPr lang="zh-TW" altLang="en-US" sz="3200" dirty="0">
                <a:solidFill>
                  <a:srgbClr val="000000"/>
                </a:solidFill>
                <a:latin typeface="Lantinghei TC Extralight" panose="03000509000000000000" pitchFamily="66" charset="-120"/>
                <a:ea typeface="Lantinghei TC Extralight" panose="03000509000000000000" pitchFamily="66" charset="-120"/>
              </a:rPr>
              <a:t>困難。</a:t>
            </a:r>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882479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EE6D54-A852-0F4D-AE5F-FF3A213793E7}"/>
              </a:ext>
            </a:extLst>
          </p:cNvPr>
          <p:cNvSpPr/>
          <p:nvPr/>
        </p:nvSpPr>
        <p:spPr>
          <a:xfrm>
            <a:off x="973667" y="1656140"/>
            <a:ext cx="7196666" cy="584775"/>
          </a:xfrm>
          <a:prstGeom prst="rect">
            <a:avLst/>
          </a:prstGeom>
        </p:spPr>
        <p:txBody>
          <a:bodyPr wrap="square">
            <a:spAutoFit/>
          </a:bodyPr>
          <a:lstStyle/>
          <a:p>
            <a:r>
              <a:rPr lang="en-US" altLang="zh-TW" sz="3200" dirty="0">
                <a:solidFill>
                  <a:srgbClr val="000000"/>
                </a:solidFill>
                <a:latin typeface="Uber Move" panose="02010503030201060303" pitchFamily="2" charset="77"/>
              </a:rPr>
              <a:t>3</a:t>
            </a:r>
            <a:r>
              <a:rPr lang="en-US" sz="3200" dirty="0">
                <a:solidFill>
                  <a:srgbClr val="000000"/>
                </a:solidFill>
                <a:latin typeface="Uber Move" panose="02010503030201060303" pitchFamily="2" charset="77"/>
              </a:rPr>
              <a:t>. God’s grace is </a:t>
            </a:r>
            <a:r>
              <a:rPr lang="en-US" sz="3200" b="1" dirty="0">
                <a:solidFill>
                  <a:srgbClr val="000000"/>
                </a:solidFill>
                <a:latin typeface="Uber Move" panose="02010503030201060303" pitchFamily="2" charset="77"/>
              </a:rPr>
              <a:t>sufficient</a:t>
            </a:r>
            <a:r>
              <a:rPr lang="en-US" sz="3200" dirty="0">
                <a:solidFill>
                  <a:srgbClr val="000000"/>
                </a:solidFill>
                <a:latin typeface="Uber Move" panose="02010503030201060303" pitchFamily="2" charset="77"/>
              </a:rPr>
              <a:t>.</a:t>
            </a:r>
          </a:p>
        </p:txBody>
      </p:sp>
      <p:sp>
        <p:nvSpPr>
          <p:cNvPr id="5" name="Rectangle 4">
            <a:extLst>
              <a:ext uri="{FF2B5EF4-FFF2-40B4-BE49-F238E27FC236}">
                <a16:creationId xmlns:a16="http://schemas.microsoft.com/office/drawing/2014/main" id="{1B20742E-8C6D-8A4F-961F-62461B3A6AF9}"/>
              </a:ext>
            </a:extLst>
          </p:cNvPr>
          <p:cNvSpPr/>
          <p:nvPr/>
        </p:nvSpPr>
        <p:spPr>
          <a:xfrm>
            <a:off x="973667" y="3852334"/>
            <a:ext cx="7196666" cy="584775"/>
          </a:xfrm>
          <a:prstGeom prst="rect">
            <a:avLst/>
          </a:prstGeom>
        </p:spPr>
        <p:txBody>
          <a:bodyPr wrap="square">
            <a:spAutoFit/>
          </a:bodyPr>
          <a:lstStyle/>
          <a:p>
            <a:r>
              <a:rPr lang="en-US" altLang="zh-TW" sz="3200" dirty="0">
                <a:solidFill>
                  <a:srgbClr val="000000"/>
                </a:solidFill>
                <a:latin typeface="Lantinghei TC Extralight" panose="03000509000000000000" pitchFamily="66" charset="-120"/>
                <a:ea typeface="Lantinghei TC Extralight" panose="03000509000000000000" pitchFamily="66" charset="-120"/>
              </a:rPr>
              <a:t>3. </a:t>
            </a:r>
            <a:r>
              <a:rPr lang="zh-TW" altLang="en-US" sz="3200" dirty="0">
                <a:solidFill>
                  <a:srgbClr val="000000"/>
                </a:solidFill>
                <a:latin typeface="Lantinghei TC Extralight" panose="03000509000000000000" pitchFamily="66" charset="-120"/>
                <a:ea typeface="Lantinghei TC Extralight" panose="03000509000000000000" pitchFamily="66" charset="-120"/>
              </a:rPr>
              <a:t>神的恩典是</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夠用</a:t>
            </a:r>
            <a:r>
              <a:rPr lang="zh-TW" altLang="en-US" sz="3200" dirty="0">
                <a:solidFill>
                  <a:srgbClr val="000000"/>
                </a:solidFill>
                <a:latin typeface="Lantinghei TC Extralight" panose="03000509000000000000" pitchFamily="66" charset="-120"/>
                <a:ea typeface="Lantinghei TC Extralight" panose="03000509000000000000" pitchFamily="66" charset="-120"/>
              </a:rPr>
              <a:t>的。</a:t>
            </a:r>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3131821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EE6D54-A852-0F4D-AE5F-FF3A213793E7}"/>
              </a:ext>
            </a:extLst>
          </p:cNvPr>
          <p:cNvSpPr/>
          <p:nvPr/>
        </p:nvSpPr>
        <p:spPr>
          <a:xfrm>
            <a:off x="973667" y="1656140"/>
            <a:ext cx="7196666" cy="2062103"/>
          </a:xfrm>
          <a:prstGeom prst="rect">
            <a:avLst/>
          </a:prstGeom>
        </p:spPr>
        <p:txBody>
          <a:bodyPr wrap="square">
            <a:spAutoFit/>
          </a:bodyPr>
          <a:lstStyle/>
          <a:p>
            <a:r>
              <a:rPr lang="en-US" altLang="zh-TW" sz="3200" dirty="0">
                <a:solidFill>
                  <a:srgbClr val="000000"/>
                </a:solidFill>
                <a:latin typeface="Uber Move" panose="02010503030201060303" pitchFamily="2" charset="77"/>
              </a:rPr>
              <a:t>4</a:t>
            </a:r>
            <a:r>
              <a:rPr lang="en-US" sz="3200" dirty="0">
                <a:solidFill>
                  <a:srgbClr val="000000"/>
                </a:solidFill>
                <a:latin typeface="Uber Move" panose="02010503030201060303" pitchFamily="2" charset="77"/>
              </a:rPr>
              <a:t>. When we come to the </a:t>
            </a:r>
            <a:r>
              <a:rPr lang="en-US" sz="3200" b="1" dirty="0">
                <a:solidFill>
                  <a:srgbClr val="000000"/>
                </a:solidFill>
                <a:latin typeface="Uber Move" panose="02010503030201060303" pitchFamily="2" charset="77"/>
              </a:rPr>
              <a:t>end</a:t>
            </a:r>
            <a:r>
              <a:rPr lang="en-US" sz="3200" dirty="0">
                <a:solidFill>
                  <a:srgbClr val="000000"/>
                </a:solidFill>
                <a:latin typeface="Uber Move" panose="02010503030201060303" pitchFamily="2" charset="77"/>
              </a:rPr>
              <a:t> of ourselves is when we begin to see the </a:t>
            </a:r>
            <a:r>
              <a:rPr lang="en-US" sz="3200" b="1" dirty="0">
                <a:solidFill>
                  <a:srgbClr val="000000"/>
                </a:solidFill>
                <a:latin typeface="Uber Move" panose="02010503030201060303" pitchFamily="2" charset="77"/>
              </a:rPr>
              <a:t>power</a:t>
            </a:r>
            <a:r>
              <a:rPr lang="en-US" sz="3200" dirty="0">
                <a:solidFill>
                  <a:srgbClr val="000000"/>
                </a:solidFill>
                <a:latin typeface="Uber Move" panose="02010503030201060303" pitchFamily="2" charset="77"/>
              </a:rPr>
              <a:t> of Christ. </a:t>
            </a:r>
          </a:p>
          <a:p>
            <a:endParaRPr lang="en-US" sz="3200" dirty="0">
              <a:solidFill>
                <a:srgbClr val="000000"/>
              </a:solidFill>
              <a:latin typeface="Uber Move" panose="02010503030201060303" pitchFamily="2" charset="77"/>
            </a:endParaRPr>
          </a:p>
        </p:txBody>
      </p:sp>
      <p:sp>
        <p:nvSpPr>
          <p:cNvPr id="5" name="Rectangle 4">
            <a:extLst>
              <a:ext uri="{FF2B5EF4-FFF2-40B4-BE49-F238E27FC236}">
                <a16:creationId xmlns:a16="http://schemas.microsoft.com/office/drawing/2014/main" id="{1B20742E-8C6D-8A4F-961F-62461B3A6AF9}"/>
              </a:ext>
            </a:extLst>
          </p:cNvPr>
          <p:cNvSpPr/>
          <p:nvPr/>
        </p:nvSpPr>
        <p:spPr>
          <a:xfrm>
            <a:off x="973667" y="3852334"/>
            <a:ext cx="7196666" cy="1077218"/>
          </a:xfrm>
          <a:prstGeom prst="rect">
            <a:avLst/>
          </a:prstGeom>
        </p:spPr>
        <p:txBody>
          <a:bodyPr wrap="square">
            <a:spAutoFit/>
          </a:bodyPr>
          <a:lstStyle/>
          <a:p>
            <a:r>
              <a:rPr lang="en-US" altLang="zh-TW" sz="3200" dirty="0">
                <a:solidFill>
                  <a:srgbClr val="000000"/>
                </a:solidFill>
                <a:latin typeface="Lantinghei TC Extralight" panose="03000509000000000000" pitchFamily="66" charset="-120"/>
                <a:ea typeface="Lantinghei TC Extralight" panose="03000509000000000000" pitchFamily="66" charset="-120"/>
              </a:rPr>
              <a:t>4. </a:t>
            </a:r>
            <a:r>
              <a:rPr lang="zh-TW" altLang="en-US" sz="3200" dirty="0">
                <a:solidFill>
                  <a:srgbClr val="000000"/>
                </a:solidFill>
                <a:latin typeface="Lantinghei TC Extralight" panose="03000509000000000000" pitchFamily="66" charset="-120"/>
                <a:ea typeface="Lantinghei TC Extralight" panose="03000509000000000000" pitchFamily="66" charset="-120"/>
              </a:rPr>
              <a:t>當我們認清自己再也</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無能為力</a:t>
            </a:r>
            <a:r>
              <a:rPr lang="zh-TW" altLang="en-US" sz="3200" dirty="0">
                <a:solidFill>
                  <a:srgbClr val="000000"/>
                </a:solidFill>
                <a:latin typeface="Lantinghei TC Extralight" panose="03000509000000000000" pitchFamily="66" charset="-120"/>
                <a:ea typeface="Lantinghei TC Extralight" panose="03000509000000000000" pitchFamily="66" charset="-120"/>
              </a:rPr>
              <a:t>時，就是我們開始看見主基督</a:t>
            </a:r>
            <a:r>
              <a:rPr lang="zh-TW" altLang="en-US" sz="3200" b="1" dirty="0">
                <a:solidFill>
                  <a:srgbClr val="000000"/>
                </a:solidFill>
                <a:latin typeface="Lantinghei TC Extralight" panose="03000509000000000000" pitchFamily="66" charset="-120"/>
                <a:ea typeface="Lantinghei TC Extralight" panose="03000509000000000000" pitchFamily="66" charset="-120"/>
              </a:rPr>
              <a:t>大能</a:t>
            </a:r>
            <a:r>
              <a:rPr lang="zh-TW" altLang="en-US" sz="3200" dirty="0">
                <a:solidFill>
                  <a:srgbClr val="000000"/>
                </a:solidFill>
                <a:latin typeface="Lantinghei TC Extralight" panose="03000509000000000000" pitchFamily="66" charset="-120"/>
                <a:ea typeface="Lantinghei TC Extralight" panose="03000509000000000000" pitchFamily="66" charset="-120"/>
              </a:rPr>
              <a:t>之時。</a:t>
            </a:r>
            <a:endParaRPr lang="en-US" sz="3200" dirty="0">
              <a:latin typeface="Lantinghei TC Extralight" panose="03000509000000000000" pitchFamily="66" charset="-120"/>
              <a:ea typeface="Lantinghei TC Extralight" panose="03000509000000000000" pitchFamily="66" charset="-120"/>
            </a:endParaRPr>
          </a:p>
        </p:txBody>
      </p:sp>
    </p:spTree>
    <p:extLst>
      <p:ext uri="{BB962C8B-B14F-4D97-AF65-F5344CB8AC3E}">
        <p14:creationId xmlns:p14="http://schemas.microsoft.com/office/powerpoint/2010/main" val="391940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TotalTime>
  <Words>862</Words>
  <Application>Microsoft Macintosh PowerPoint</Application>
  <PresentationFormat>On-screen Show (4:3)</PresentationFormat>
  <Paragraphs>50</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Lantinghei TC Demibold</vt:lpstr>
      <vt:lpstr>Lantinghei TC Extralight</vt:lpstr>
      <vt:lpstr>Lantinghei TC Heavy</vt:lpstr>
      <vt:lpstr>Arial</vt:lpstr>
      <vt:lpstr>Calibri</vt:lpstr>
      <vt:lpstr>Calibri Light</vt:lpstr>
      <vt:lpstr>Uber Move</vt:lpstr>
      <vt:lpstr>Uber Move Light</vt:lpstr>
      <vt:lpstr>Uber Move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cp:revision>
  <dcterms:created xsi:type="dcterms:W3CDTF">2020-04-26T15:24:26Z</dcterms:created>
  <dcterms:modified xsi:type="dcterms:W3CDTF">2020-04-26T16:17:36Z</dcterms:modified>
</cp:coreProperties>
</file>